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0253DC2-6ACD-4802-B02A-EE3A09687080}">
  <a:tblStyle styleId="{60253DC2-6ACD-4802-B02A-EE3A096870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Memes are one of my </a:t>
            </a:r>
            <a:r>
              <a:rPr lang="en"/>
              <a:t>favorite activities for reading comprehension. The students are creative and they enjoy it.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AutoNum type="arabicParenR"/>
            </a:pPr>
            <a:r>
              <a:rPr lang="en"/>
              <a:t>Character analysis </a:t>
            </a:r>
          </a:p>
          <a:p>
            <a:pPr indent="-317500" lvl="0" marL="457200">
              <a:spcBef>
                <a:spcPts val="0"/>
              </a:spcBef>
              <a:buAutoNum type="arabicParenR"/>
            </a:pPr>
            <a:r>
              <a:rPr lang="en"/>
              <a:t>grammar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AutoNum type="arabicParenR"/>
            </a:pPr>
            <a:r>
              <a:rPr lang="en"/>
              <a:t>grammar </a:t>
            </a:r>
          </a:p>
          <a:p>
            <a:pPr indent="-317500" lvl="0" marL="457200">
              <a:spcBef>
                <a:spcPts val="0"/>
              </a:spcBef>
              <a:buAutoNum type="arabicParenR"/>
            </a:pPr>
            <a:r>
              <a:rPr lang="en"/>
              <a:t>story review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buAutoNum type="arabicParenR"/>
            </a:pPr>
            <a:r>
              <a:rPr lang="en"/>
              <a:t>grammar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Please feel free to </a:t>
            </a:r>
            <a:r>
              <a:rPr lang="en"/>
              <a:t>contact me if you have questions about this presentation.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Letting your students show you what they know fits well with our ACTFL standards and the </a:t>
            </a:r>
            <a:r>
              <a:rPr lang="en"/>
              <a:t>Standard</a:t>
            </a:r>
            <a:r>
              <a:rPr lang="en"/>
              <a:t>-based grading </a:t>
            </a:r>
            <a:r>
              <a:rPr lang="en"/>
              <a:t>presentations we’ve already had.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you </a:t>
            </a:r>
            <a:r>
              <a:rPr lang="en"/>
              <a:t>consider differentiating your lessons, you should be considering multiple intelligences--so how do we get them touching, seeing, listing, moving, etc. And what lessons can fit into these different categories?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Yesterday we moved a lot, but we did it as one large group. Differentiated lessons really must allow for some student choice.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That does NOT mean that your students should be handed a list of 30 options and just told to go with one. Consider, ahead of time, maybe 3-4 activities that you would consider equal in difficulty and value. Think about the different intelligences that the activities could involve. Make sure that they touch on different categories.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An example might be: an iMovie summarizing the story, a written summary of the story, or a short storyboard/cartoon of the story.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open?id=0B3E5lCUFMk4-WlRPbzdhZVRmcTQ" TargetMode="External"/><Relationship Id="rId4" Type="http://schemas.openxmlformats.org/officeDocument/2006/relationships/hyperlink" Target="mailto:reclark@garlandisd.ne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literacynet.org/mi/assessment/findyourstrengths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Differentiation in the Latin Classroom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It’s </a:t>
            </a:r>
            <a:r>
              <a:rPr lang="en"/>
              <a:t>easier than you think!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213025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Daily Differentiation--Allowing students to choose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820825"/>
            <a:ext cx="8520600" cy="421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Cartoons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Memes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One-pagers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Interactive Notebook Pages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Movies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Lip Dubs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Cooperative Google Docs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Videos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10000"/>
            <a:ext cx="43341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Including Technology </a:t>
            </a:r>
          </a:p>
        </p:txBody>
      </p:sp>
      <p:pic>
        <p:nvPicPr>
          <p:cNvPr descr="LatinIconography.png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689" y="0"/>
            <a:ext cx="397452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497750" y="1316300"/>
            <a:ext cx="36612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Iconography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Edited/subtitled videos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Educreations (app)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Meme Maker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Pictochart (app)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Poplet (app)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87325"/>
            <a:ext cx="1848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Memes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50" y="804576"/>
            <a:ext cx="3452283" cy="38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280" y="804575"/>
            <a:ext cx="3077445" cy="403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256775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Memes</a:t>
            </a:r>
          </a:p>
        </p:txBody>
      </p:sp>
      <p:pic>
        <p:nvPicPr>
          <p:cNvPr descr="meme (1).jp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750" y="1062875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878" y="1017800"/>
            <a:ext cx="3328347" cy="39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Interactive Notebook Examples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30138"/>
            <a:ext cx="2803853" cy="373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7800" y="988925"/>
            <a:ext cx="3340068" cy="377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75" y="212604"/>
            <a:ext cx="3534149" cy="448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025" y="212600"/>
            <a:ext cx="3335468" cy="448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44144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8944" y="152400"/>
            <a:ext cx="392940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10000"/>
            <a:ext cx="8473500" cy="413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folder link for more examples and some resources: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https://drive.google.com/open?id=0B3E5lCUFMk4-WlRPbzdhZVRmcTQ</a:t>
            </a:r>
            <a:r>
              <a:rPr lang="en" sz="18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Questions???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Rachael Clark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reclark@garlandisd.net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120148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727949"/>
            <a:ext cx="8520600" cy="369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Differentiation in the Language Classroom, </a:t>
            </a:r>
            <a:r>
              <a:rPr lang="en"/>
              <a:t>Susan Reese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https://www.actfl.org/sites/default/files/pdfs/TLEsamples/TLE_Aug11_Article.pdf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Differentiated Instruction in the Foreign Language Classroom: Meeting the Diverse Needs of All Students</a:t>
            </a:r>
            <a:r>
              <a:rPr lang="en"/>
              <a:t>, Toni Theisen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https://www.sedl.org/loteced/communique/n06.pdf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Differentiate?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“By differentiating, I allow the students to show me what they can do versus what they can’t. I let them choose the end product that I will evaluate, and they can shine.”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--Angelika </a:t>
            </a:r>
            <a:r>
              <a:rPr lang="en"/>
              <a:t>Becker, Carmel High School, Carmel, IN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746604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Multiple Intelligences require Differentiation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322846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If you accept that multiple intelligences exist, then the need for </a:t>
            </a:r>
            <a:r>
              <a:rPr lang="en" sz="3000"/>
              <a:t>differentiation should be a consideration in all your lesson planning and curriculum writing.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 link to an MI test is attached here: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http://www.literacynet.org/mi/assessment/findyourstrengths.html</a:t>
            </a:r>
            <a:r>
              <a:rPr lang="en" sz="12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Differentiation vs Modification vs </a:t>
            </a:r>
            <a:r>
              <a:rPr lang="en" sz="2400"/>
              <a:t>Accommodation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017800"/>
            <a:ext cx="8520600" cy="369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Differentiation is about allowing the </a:t>
            </a:r>
            <a:r>
              <a:rPr b="1" lang="en" u="sng">
                <a:solidFill>
                  <a:srgbClr val="4A86E8"/>
                </a:solidFill>
              </a:rPr>
              <a:t>student </a:t>
            </a:r>
            <a:r>
              <a:rPr lang="en">
                <a:solidFill>
                  <a:srgbClr val="4A86E8"/>
                </a:solidFill>
              </a:rPr>
              <a:t>to </a:t>
            </a:r>
            <a:r>
              <a:rPr b="1" lang="en" u="sng">
                <a:solidFill>
                  <a:srgbClr val="4A86E8"/>
                </a:solidFill>
              </a:rPr>
              <a:t>choose </a:t>
            </a:r>
            <a:r>
              <a:rPr lang="en">
                <a:solidFill>
                  <a:srgbClr val="4A86E8"/>
                </a:solidFill>
              </a:rPr>
              <a:t>the end product that best fits their learning style. You give them acceptable options, </a:t>
            </a:r>
            <a:r>
              <a:rPr b="1" lang="en" u="sng">
                <a:solidFill>
                  <a:srgbClr val="4A86E8"/>
                </a:solidFill>
              </a:rPr>
              <a:t>they get a choice</a:t>
            </a:r>
            <a:r>
              <a:rPr lang="en">
                <a:solidFill>
                  <a:srgbClr val="4A86E8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6AA84F"/>
                </a:solidFill>
              </a:rPr>
              <a:t>Accommodation</a:t>
            </a:r>
            <a:r>
              <a:rPr lang="en">
                <a:solidFill>
                  <a:srgbClr val="6AA84F"/>
                </a:solidFill>
              </a:rPr>
              <a:t> is about changing </a:t>
            </a:r>
            <a:r>
              <a:rPr b="1" lang="en" u="sng">
                <a:solidFill>
                  <a:srgbClr val="6AA84F"/>
                </a:solidFill>
              </a:rPr>
              <a:t>how </a:t>
            </a:r>
            <a:r>
              <a:rPr lang="en">
                <a:solidFill>
                  <a:srgbClr val="6AA84F"/>
                </a:solidFill>
              </a:rPr>
              <a:t>or </a:t>
            </a:r>
            <a:r>
              <a:rPr b="1" lang="en" u="sng">
                <a:solidFill>
                  <a:srgbClr val="6AA84F"/>
                </a:solidFill>
              </a:rPr>
              <a:t>where </a:t>
            </a:r>
            <a:r>
              <a:rPr lang="en">
                <a:solidFill>
                  <a:srgbClr val="6AA84F"/>
                </a:solidFill>
              </a:rPr>
              <a:t>a student learns, (e.g. front of the class, away from others, with fewer distractions, allowed to draw, etc.)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Modification is about changing </a:t>
            </a:r>
            <a:r>
              <a:rPr b="1" lang="en" u="sng">
                <a:solidFill>
                  <a:srgbClr val="FF00FF"/>
                </a:solidFill>
              </a:rPr>
              <a:t>what </a:t>
            </a:r>
            <a:r>
              <a:rPr lang="en">
                <a:solidFill>
                  <a:srgbClr val="FF00FF"/>
                </a:solidFill>
              </a:rPr>
              <a:t>a student learns, (i.e. </a:t>
            </a:r>
            <a:r>
              <a:rPr b="1" lang="en" u="sng">
                <a:solidFill>
                  <a:srgbClr val="FF00FF"/>
                </a:solidFill>
              </a:rPr>
              <a:t>You </a:t>
            </a:r>
            <a:r>
              <a:rPr lang="en">
                <a:solidFill>
                  <a:srgbClr val="FF00FF"/>
                </a:solidFill>
              </a:rPr>
              <a:t>simplify the assignment in some way for a specific student.  This can ONLY be done for students who are SPED and have an IEP that specifies YOU must modify </a:t>
            </a:r>
            <a:r>
              <a:rPr lang="en">
                <a:solidFill>
                  <a:srgbClr val="FF00FF"/>
                </a:solidFill>
              </a:rPr>
              <a:t>assignments</a:t>
            </a:r>
            <a:r>
              <a:rPr lang="en">
                <a:solidFill>
                  <a:srgbClr val="FF00FF"/>
                </a:solidFill>
              </a:rPr>
              <a:t> and/or tests.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71725" y="159825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Differentiation and Language Objectives</a:t>
            </a:r>
          </a:p>
        </p:txBody>
      </p:sp>
      <p:graphicFrame>
        <p:nvGraphicFramePr>
          <p:cNvPr id="115" name="Shape 115"/>
          <p:cNvGraphicFramePr/>
          <p:nvPr/>
        </p:nvGraphicFramePr>
        <p:xfrm>
          <a:off x="371725" y="767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{60253DC2-6ACD-4802-B02A-EE3A09687080}</a:tableStyleId>
              </a:tblPr>
              <a:tblGrid>
                <a:gridCol w="2413000"/>
                <a:gridCol w="2413000"/>
                <a:gridCol w="2413000"/>
              </a:tblGrid>
              <a:tr h="390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Main TEKS (simplified):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Cambridge Course Objectives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IB Latin Objectives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Interpretive (Reading/Listening)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be able to comprehend the Latin Language for reading purposes.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Understand and translate texts in the original language;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Interpersonal Speaking/Writing)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 develop an understanding of the content, style, and values, of Roman civilization, with special reference to first century A.D.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Demonstrate knowledge and understanding of texts in the original language...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Presentational (Speaking/Writing)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Analyze the style of , and demostrate a critical understanding of a varity of classical texts in the original language;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Construct an argument supported by relevant examples...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19985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Possible Activities</a:t>
            </a:r>
          </a:p>
        </p:txBody>
      </p:sp>
      <p:graphicFrame>
        <p:nvGraphicFramePr>
          <p:cNvPr id="121" name="Shape 121"/>
          <p:cNvGraphicFramePr/>
          <p:nvPr/>
        </p:nvGraphicFramePr>
        <p:xfrm>
          <a:off x="311700" y="80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{60253DC2-6ACD-4802-B02A-EE3A09687080}</a:tableStyleId>
              </a:tblPr>
              <a:tblGrid>
                <a:gridCol w="2544750"/>
                <a:gridCol w="2544750"/>
                <a:gridCol w="2544750"/>
              </a:tblGrid>
              <a:tr h="24187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A64D79"/>
                          </a:solidFill>
                        </a:rPr>
                        <a:t>Interpretive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Read aloud in Latin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Read to self in Latin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Read and summarize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Cultural Research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Choral Reading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Listen to Latin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Watch video in Latin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Respond to teacher’s questions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Interpret short phrases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A64D79"/>
                        </a:buClr>
                        <a:buChar char="●"/>
                      </a:pPr>
                      <a:r>
                        <a:rPr lang="en">
                          <a:solidFill>
                            <a:srgbClr val="A64D79"/>
                          </a:solidFill>
                        </a:rPr>
                        <a:t>Say/repeat short phrases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38761D"/>
                          </a:solidFill>
                        </a:rPr>
                        <a:t>Interpersonal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38761D"/>
                        </a:buClr>
                        <a:buChar char="●"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Class discussion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38761D"/>
                        </a:buClr>
                        <a:buChar char="●"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Discussion based on targeted stimuli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38761D"/>
                        </a:buClr>
                        <a:buChar char="●"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Latin games, songs, etc.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38761D"/>
                        </a:buClr>
                        <a:buChar char="●"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Dramatic interpretation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38761D"/>
                        </a:buClr>
                        <a:buChar char="●"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Short responses in Latin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38761D"/>
                        </a:buClr>
                        <a:buChar char="●"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Worksheets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38761D"/>
                        </a:buClr>
                        <a:buChar char="●"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Timed writes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38761D"/>
                        </a:buClr>
                        <a:buChar char="●"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Simple conversations</a:t>
                      </a:r>
                    </a:p>
                    <a:p>
                      <a:pPr indent="-317500" lvl="0" marL="457200">
                        <a:spcBef>
                          <a:spcPts val="0"/>
                        </a:spcBef>
                        <a:buClr>
                          <a:srgbClr val="38761D"/>
                        </a:buClr>
                        <a:buChar char="●"/>
                      </a:pPr>
                      <a:r>
                        <a:rPr lang="en">
                          <a:solidFill>
                            <a:srgbClr val="38761D"/>
                          </a:solidFill>
                        </a:rPr>
                        <a:t>Fill in the blank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8761D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BF9000"/>
                          </a:solidFill>
                        </a:rPr>
                        <a:t>Presentational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Language practice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Presented research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Orally reviewing a story/reading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Translation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Summary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Illustration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Creative writing/retelling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Plot analysis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Character analysis</a:t>
                      </a:r>
                    </a:p>
                    <a:p>
                      <a:pPr indent="-317500" lvl="0" marL="457200" rtl="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Interactive Note book interactions/reflections</a:t>
                      </a:r>
                    </a:p>
                    <a:p>
                      <a:pPr indent="-317500" lvl="0" marL="457200">
                        <a:spcBef>
                          <a:spcPts val="0"/>
                        </a:spcBef>
                        <a:buClr>
                          <a:srgbClr val="BF9000"/>
                        </a:buClr>
                        <a:buChar char="●"/>
                      </a:pPr>
                      <a:r>
                        <a:rPr lang="en">
                          <a:solidFill>
                            <a:srgbClr val="BF9000"/>
                          </a:solidFill>
                        </a:rPr>
                        <a:t>Reflection on any reading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Tic-Tac-Toe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017800"/>
            <a:ext cx="8520600" cy="355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Differentiation is about allowing student choice.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My favorite activity which I change often is an activity I modified from Toni Theisen.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This activity has 9 options and can be modified and used over and over.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Example--you decide the tasks, students choose 3</a:t>
            </a:r>
          </a:p>
        </p:txBody>
      </p:sp>
      <p:graphicFrame>
        <p:nvGraphicFramePr>
          <p:cNvPr id="133" name="Shape 133"/>
          <p:cNvGraphicFramePr/>
          <p:nvPr/>
        </p:nvGraphicFramePr>
        <p:xfrm>
          <a:off x="438150" y="108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{60253DC2-6ACD-4802-B02A-EE3A09687080}</a:tableStyleId>
              </a:tblPr>
              <a:tblGrid>
                <a:gridCol w="2715350"/>
                <a:gridCol w="2715350"/>
                <a:gridCol w="2715350"/>
              </a:tblGrid>
              <a:tr h="959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1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Interpretive Reading task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2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Interpersonal Speaking task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3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Art/handmade task</a:t>
                      </a:r>
                    </a:p>
                  </a:txBody>
                  <a:tcPr marT="91425" marB="91425" marR="91425" marL="91425"/>
                </a:tc>
              </a:tr>
              <a:tr h="9599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                              4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Culture task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5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Interpretive Listening task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6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Presentational Speaking task</a:t>
                      </a:r>
                    </a:p>
                  </a:txBody>
                  <a:tcPr marT="91425" marB="91425" marR="91425" marL="91425"/>
                </a:tc>
              </a:tr>
              <a:tr h="959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7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Presentational Writing task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8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Infographic/Digital Task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9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Interpersonal Speaking task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